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12"/>
  </p:notesMasterIdLst>
  <p:sldIdLst>
    <p:sldId id="256" r:id="rId3"/>
    <p:sldId id="261" r:id="rId4"/>
    <p:sldId id="257" r:id="rId5"/>
    <p:sldId id="264" r:id="rId6"/>
    <p:sldId id="258" r:id="rId7"/>
    <p:sldId id="259" r:id="rId8"/>
    <p:sldId id="263" r:id="rId9"/>
    <p:sldId id="262" r:id="rId10"/>
    <p:sldId id="265" r:id="rId11"/>
  </p:sldIdLst>
  <p:sldSz cx="9144000" cy="5143500" type="screen16x9"/>
  <p:notesSz cx="6858000" cy="9144000"/>
  <p:embeddedFontLst>
    <p:embeddedFont>
      <p:font typeface="Cabin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44" autoAdjust="0"/>
  </p:normalViewPr>
  <p:slideViewPr>
    <p:cSldViewPr snapToGrid="0">
      <p:cViewPr varScale="1">
        <p:scale>
          <a:sx n="92" d="100"/>
          <a:sy n="92" d="100"/>
        </p:scale>
        <p:origin x="118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atrobe_gold_nugget_Natural_History_Museum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atrobe_gold_nugget_Natural_History_Museum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foto/mann-und-frau-sitzen-am-tisch-mit-laptop-computer-5965699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de-de/foto/mann-und-frau-sitzen-auf-bank-mit-laptop-computer-5965673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foto/mann-und-frau-sitzen-am-tisch-mit-laptop-computer-5965699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de-de/foto/mann-und-frau-sitzen-auf-bank-mit-laptop-computer-5965673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foto/mann-hand-smartphone-internet-16094052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foto/mann-und-frau-sitzen-auf-bank-mit-laptop-computer-5965673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atrobe_gold_nugget_Natural_History_Museum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aa7eb02a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aa7eb02a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https://commons.wikimedia.org/wiki/File:Latrobe_gold_nugget_Natural_History_Museum.jpg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aa7eb02a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aa7eb02a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https://commons.wikimedia.org/wiki/File:Latrobe_gold_nugget_Natural_History_Museum.jpg</a:t>
            </a:r>
            <a:r>
              <a:rPr lang="en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429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a7eb02a18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aa7eb02a18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images: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https://www.pexels.com/de-de/foto/mann-und-frau-sitzen-am-tisch-mit-laptop-computer-5965699/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https://www.pexels.com/de-de/foto/mann-und-frau-sitzen-auf-bank-mit-laptop-computer-5965673/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C2BE125F-A001-C8C8-6DC0-5A2F72F22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a7eb02a18_0_196:notes">
            <a:extLst>
              <a:ext uri="{FF2B5EF4-FFF2-40B4-BE49-F238E27FC236}">
                <a16:creationId xmlns:a16="http://schemas.microsoft.com/office/drawing/2014/main" id="{C66FB37A-E89A-A933-DBA3-3C8E8D568F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aa7eb02a18_0_196:notes">
            <a:extLst>
              <a:ext uri="{FF2B5EF4-FFF2-40B4-BE49-F238E27FC236}">
                <a16:creationId xmlns:a16="http://schemas.microsoft.com/office/drawing/2014/main" id="{CAEA3290-6351-8DF1-E4A6-B94E263C84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images: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https://www.pexels.com/de-de/foto/mann-und-frau-sitzen-am-tisch-mit-laptop-computer-5965699/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https://www.pexels.com/de-de/foto/mann-und-frau-sitzen-auf-bank-mit-laptop-computer-5965673/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317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a7eb02a1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aa7eb02a1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https://www.pexels.com/de-de/foto/mann-hand-smartphone-internet-16094052/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aa7eb02a18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aa7eb02a18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image: </a:t>
            </a:r>
            <a:r>
              <a:rPr lang="de-DE" dirty="0"/>
              <a:t>https://www.pexels.com/de-de/foto/mann-und-frau-sitzen-am-tisch-mit-laptop-computer-5965685/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D5C37B7A-95BF-BFB9-C13A-C74615DD7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aa7eb02a18_0_205:notes">
            <a:extLst>
              <a:ext uri="{FF2B5EF4-FFF2-40B4-BE49-F238E27FC236}">
                <a16:creationId xmlns:a16="http://schemas.microsoft.com/office/drawing/2014/main" id="{54A42A3C-6658-7564-4431-6130E03F4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aa7eb02a18_0_205:notes">
            <a:extLst>
              <a:ext uri="{FF2B5EF4-FFF2-40B4-BE49-F238E27FC236}">
                <a16:creationId xmlns:a16="http://schemas.microsoft.com/office/drawing/2014/main" id="{19E541A8-E431-F5A5-23DF-70FB5D5B40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https://www.pexels.com/de-de/foto/mann-und-frau-sitzen-auf-bank-mit-laptop-computer-5965673/</a:t>
            </a:r>
            <a:r>
              <a:rPr lang="en" dirty="0"/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15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Image: https://www.pexels.com/de-de/foto/schwarzer-mann-mit-tastatur-des-laptops-5792873/ </a:t>
            </a:r>
          </a:p>
        </p:txBody>
      </p:sp>
    </p:spTree>
    <p:extLst>
      <p:ext uri="{BB962C8B-B14F-4D97-AF65-F5344CB8AC3E}">
        <p14:creationId xmlns:p14="http://schemas.microsoft.com/office/powerpoint/2010/main" val="2147352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BA13B608-E0C1-BC75-8AFB-F42C2592F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aa7eb02a18_0_0:notes">
            <a:extLst>
              <a:ext uri="{FF2B5EF4-FFF2-40B4-BE49-F238E27FC236}">
                <a16:creationId xmlns:a16="http://schemas.microsoft.com/office/drawing/2014/main" id="{69ECD5B6-4A13-9ABB-358F-5D0FAE927C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aa7eb02a18_0_0:notes">
            <a:extLst>
              <a:ext uri="{FF2B5EF4-FFF2-40B4-BE49-F238E27FC236}">
                <a16:creationId xmlns:a16="http://schemas.microsoft.com/office/drawing/2014/main" id="{C2569EDE-9FDD-962E-99A5-47F8669312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https://commons.wikimedia.org/wiki/File:Latrobe_gold_nugget_Natural_History_Museum.jpg</a:t>
            </a:r>
            <a:r>
              <a:rPr lang="en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958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commons.wikimedia.org/w/index.php?curid=5866917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hyperlink" Target="https://commons.wikimedia.org/w/index.php?curid=5866917" TargetMode="Externa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commons.wikimedia.org/w/index.php?curid=5866917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 descr="gold nugge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528943" cy="4705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/>
          <p:nvPr/>
        </p:nvSpPr>
        <p:spPr>
          <a:xfrm>
            <a:off x="3921900" y="1003725"/>
            <a:ext cx="50493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AI Nugget: </a:t>
            </a:r>
            <a:endParaRPr sz="36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Human vs. AI Feedback on Writing</a:t>
            </a:r>
            <a:endParaRPr sz="26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5" name="Google Shape;135;p26"/>
          <p:cNvSpPr txBox="1"/>
          <p:nvPr/>
        </p:nvSpPr>
        <p:spPr>
          <a:xfrm>
            <a:off x="99475" y="4505750"/>
            <a:ext cx="36348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86"/>
                </a:solidFill>
                <a:latin typeface="Calibri"/>
                <a:ea typeface="Calibri"/>
                <a:cs typeface="Calibri"/>
                <a:sym typeface="Calibri"/>
              </a:rPr>
              <a:t>By I, Gump Stump, CC BY-SA 3.0, </a:t>
            </a:r>
            <a:r>
              <a:rPr lang="en" sz="700" u="sng">
                <a:solidFill>
                  <a:srgbClr val="FFFF86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https://commons.wikimedia.org/w/index.php?curid=5866917</a:t>
            </a:r>
            <a:r>
              <a:rPr lang="en" sz="700">
                <a:solidFill>
                  <a:srgbClr val="FFFF8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00">
              <a:solidFill>
                <a:srgbClr val="FFFF86"/>
              </a:solidFill>
            </a:endParaRPr>
          </a:p>
        </p:txBody>
      </p:sp>
      <p:sp>
        <p:nvSpPr>
          <p:cNvPr id="136" name="Google Shape;136;p26"/>
          <p:cNvSpPr txBox="1"/>
          <p:nvPr/>
        </p:nvSpPr>
        <p:spPr>
          <a:xfrm>
            <a:off x="3921900" y="4369900"/>
            <a:ext cx="41067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Heather Kretschmer (ZESS)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C733CE15-B018-452F-351F-54AA19522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33"/>
    </mc:Choice>
    <mc:Fallback>
      <p:transition spd="slow" advTm="1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 descr="gold nugge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3528943" cy="4705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/>
          <p:nvPr/>
        </p:nvSpPr>
        <p:spPr>
          <a:xfrm>
            <a:off x="3942300" y="367625"/>
            <a:ext cx="5049300" cy="85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3600" noProof="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Learning Objectives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5" name="Google Shape;135;p26"/>
          <p:cNvSpPr txBox="1"/>
          <p:nvPr/>
        </p:nvSpPr>
        <p:spPr>
          <a:xfrm>
            <a:off x="99475" y="4505750"/>
            <a:ext cx="36348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86"/>
                </a:solidFill>
                <a:latin typeface="Calibri"/>
                <a:ea typeface="Calibri"/>
                <a:cs typeface="Calibri"/>
                <a:sym typeface="Calibri"/>
              </a:rPr>
              <a:t>By I, Gump Stump, CC BY-SA 3.0, </a:t>
            </a:r>
            <a:r>
              <a:rPr lang="en" sz="700" u="sng">
                <a:solidFill>
                  <a:srgbClr val="FFFF86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https://commons.wikimedia.org/w/index.php?curid=5866917</a:t>
            </a:r>
            <a:r>
              <a:rPr lang="en" sz="700">
                <a:solidFill>
                  <a:srgbClr val="FFFF8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00">
              <a:solidFill>
                <a:srgbClr val="FFFF86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8C2DC9-5E53-E6C1-1FE9-E95D81FD6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8658" y="1070516"/>
            <a:ext cx="4765673" cy="3787133"/>
          </a:xfrm>
        </p:spPr>
        <p:txBody>
          <a:bodyPr>
            <a:normAutofit fontScale="92500"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bin"/>
              </a:rPr>
              <a:t>Think critically about feedback on writing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bin"/>
              </a:rPr>
              <a:t>Compare feedback from a human and from AI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bin"/>
              </a:rPr>
              <a:t>Reflect on the kind(s) of feedback you’ll find valuable in future writing projects</a:t>
            </a:r>
          </a:p>
          <a:p>
            <a:endParaRPr lang="de-DE" dirty="0"/>
          </a:p>
        </p:txBody>
      </p:sp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43210DF9-39A3-CABF-3E9D-E820113968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528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03"/>
    </mc:Choice>
    <mc:Fallback>
      <p:transition spd="slow" advTm="30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Procedure</a:t>
            </a:r>
            <a:endParaRPr sz="36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756AF8-879A-49A4-8F38-EE03F295D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3898" y="1267925"/>
            <a:ext cx="5854901" cy="3543000"/>
          </a:xfrm>
        </p:spPr>
        <p:txBody>
          <a:bodyPr>
            <a:noAutofit/>
          </a:bodyPr>
          <a:lstStyle/>
          <a:p>
            <a:pPr marL="457200" lvl="0" indent="-37465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400" dirty="0"/>
              <a:t>Find a study buddy.</a:t>
            </a:r>
          </a:p>
          <a:p>
            <a:pPr marL="457200" lvl="0" indent="-37465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400" dirty="0"/>
              <a:t>Decide what language the two of you will write in.</a:t>
            </a:r>
          </a:p>
          <a:p>
            <a:pPr marL="457200" lvl="0" indent="-37465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400" dirty="0">
                <a:solidFill>
                  <a:schemeClr val="dk1"/>
                </a:solidFill>
                <a:sym typeface="Calibri"/>
              </a:rPr>
              <a:t>Individually, write a short text </a:t>
            </a:r>
            <a:r>
              <a:rPr lang="en-US" sz="2400" u="sng" dirty="0">
                <a:solidFill>
                  <a:schemeClr val="dk1"/>
                </a:solidFill>
                <a:sym typeface="Calibri"/>
              </a:rPr>
              <a:t>without</a:t>
            </a:r>
            <a:r>
              <a:rPr lang="en-US" sz="2400" dirty="0">
                <a:solidFill>
                  <a:schemeClr val="dk1"/>
                </a:solidFill>
                <a:sym typeface="Calibri"/>
              </a:rPr>
              <a:t> AI.</a:t>
            </a:r>
          </a:p>
          <a:p>
            <a:pPr lvl="1" indent="-374650">
              <a:spcBef>
                <a:spcPts val="600"/>
              </a:spcBef>
              <a:spcAft>
                <a:spcPts val="600"/>
              </a:spcAft>
              <a:buSzPts val="2300"/>
            </a:pPr>
            <a:r>
              <a:rPr lang="en-US" sz="2100" dirty="0"/>
              <a:t>Topic you both are familiar with and able to write on</a:t>
            </a:r>
          </a:p>
          <a:p>
            <a:pPr lvl="1" indent="-374650">
              <a:spcBef>
                <a:spcPts val="600"/>
              </a:spcBef>
              <a:spcAft>
                <a:spcPts val="600"/>
              </a:spcAft>
              <a:buSzPts val="2300"/>
            </a:pPr>
            <a:r>
              <a:rPr lang="en-US" sz="2100" dirty="0"/>
              <a:t>Sample writing prompts later in the video</a:t>
            </a:r>
            <a:endParaRPr lang="en-US" sz="2100" dirty="0">
              <a:solidFill>
                <a:schemeClr val="dk1"/>
              </a:solidFill>
              <a:sym typeface="Calibri"/>
            </a:endParaRPr>
          </a:p>
        </p:txBody>
      </p:sp>
      <p:pic>
        <p:nvPicPr>
          <p:cNvPr id="142" name="Google Shape;142;p27" descr="Two students writing on their own"/>
          <p:cNvPicPr preferRelativeResize="0"/>
          <p:nvPr/>
        </p:nvPicPr>
        <p:blipFill rotWithShape="1">
          <a:blip r:embed="rId6">
            <a:alphaModFix/>
          </a:blip>
          <a:srcRect l="2153" r="2143"/>
          <a:stretch/>
        </p:blipFill>
        <p:spPr>
          <a:xfrm>
            <a:off x="628650" y="1268050"/>
            <a:ext cx="2259900" cy="3543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EAC27B55-3E83-795F-FF85-08D090AA1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30"/>
    </mc:Choice>
    <mc:Fallback>
      <p:transition spd="slow" advTm="5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B0D9B6CC-97EB-FD0A-0E08-2382EA0FE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 descr="Two students giving each other feedback on writing">
            <a:extLst>
              <a:ext uri="{FF2B5EF4-FFF2-40B4-BE49-F238E27FC236}">
                <a16:creationId xmlns:a16="http://schemas.microsoft.com/office/drawing/2014/main" id="{5FBCCDC0-57DE-6576-CDD7-33439DCE24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69" r="4461" b="79"/>
          <a:stretch/>
        </p:blipFill>
        <p:spPr>
          <a:xfrm>
            <a:off x="607200" y="1259456"/>
            <a:ext cx="2302800" cy="3610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Google Shape;141;p27">
            <a:extLst>
              <a:ext uri="{FF2B5EF4-FFF2-40B4-BE49-F238E27FC236}">
                <a16:creationId xmlns:a16="http://schemas.microsoft.com/office/drawing/2014/main" id="{505EB862-126B-EECD-6D2F-D5879DEEF5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Procedure</a:t>
            </a:r>
            <a:endParaRPr sz="36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303D334-035B-9A3F-D82D-3E01133A9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8960" y="1200725"/>
            <a:ext cx="5879839" cy="3668931"/>
          </a:xfrm>
        </p:spPr>
        <p:txBody>
          <a:bodyPr>
            <a:noAutofit/>
          </a:bodyPr>
          <a:lstStyle/>
          <a:p>
            <a:pPr marL="539750" lvl="0" indent="-4572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300"/>
              <a:buAutoNum type="arabicPeriod" startAt="4"/>
            </a:pPr>
            <a:r>
              <a:rPr lang="en-US" sz="2400" dirty="0">
                <a:solidFill>
                  <a:schemeClr val="dk1"/>
                </a:solidFill>
                <a:sym typeface="Calibri"/>
              </a:rPr>
              <a:t>Exchange texts to read and give each other feedback on writing</a:t>
            </a:r>
            <a:r>
              <a:rPr lang="en-US" sz="2400" dirty="0"/>
              <a:t>:</a:t>
            </a:r>
            <a:endParaRPr lang="en-US" sz="2400" dirty="0">
              <a:solidFill>
                <a:schemeClr val="dk1"/>
              </a:solidFill>
              <a:sym typeface="Calibri"/>
            </a:endParaRPr>
          </a:p>
          <a:p>
            <a:pPr marL="996950" lvl="1" indent="-457200">
              <a:spcBef>
                <a:spcPts val="600"/>
              </a:spcBef>
              <a:spcAft>
                <a:spcPts val="600"/>
              </a:spcAft>
              <a:buSzPts val="2300"/>
            </a:pPr>
            <a:r>
              <a:rPr lang="en-US" sz="2000" dirty="0"/>
              <a:t>What is one thing you liked about the text? Be specific.</a:t>
            </a:r>
          </a:p>
          <a:p>
            <a:pPr marL="996950" lvl="1" indent="-457200">
              <a:spcBef>
                <a:spcPts val="600"/>
              </a:spcBef>
              <a:spcAft>
                <a:spcPts val="600"/>
              </a:spcAft>
              <a:buSzPts val="2300"/>
            </a:pPr>
            <a:r>
              <a:rPr lang="en-US" sz="2000" dirty="0"/>
              <a:t>Was there anything in the text that was confusing or hard to understand?</a:t>
            </a:r>
          </a:p>
          <a:p>
            <a:pPr marL="996950" lvl="1" indent="-457200">
              <a:spcBef>
                <a:spcPts val="600"/>
              </a:spcBef>
              <a:spcAft>
                <a:spcPts val="600"/>
              </a:spcAft>
              <a:buSzPts val="2300"/>
            </a:pPr>
            <a:r>
              <a:rPr lang="en-US" sz="2000" dirty="0"/>
              <a:t>What would you change to make the text even better?</a:t>
            </a:r>
            <a:endParaRPr lang="en-US" sz="2000" dirty="0">
              <a:solidFill>
                <a:schemeClr val="dk1"/>
              </a:solidFill>
              <a:sym typeface="Calibri"/>
            </a:endParaRPr>
          </a:p>
          <a:p>
            <a:pPr marL="539750" lvl="0" indent="-4572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300"/>
              <a:buAutoNum type="arabicPeriod" startAt="4"/>
            </a:pPr>
            <a:r>
              <a:rPr lang="en-US" sz="2400" dirty="0"/>
              <a:t>Individually, think critically about the feedback you received.</a:t>
            </a:r>
            <a:endParaRPr lang="en-US" sz="2400" dirty="0">
              <a:solidFill>
                <a:schemeClr val="dk1"/>
              </a:solidFill>
              <a:sym typeface="Calibri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04B5E5C-E052-16AC-3A89-70E8228AFB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85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50"/>
    </mc:Choice>
    <mc:Fallback>
      <p:transition spd="slow" advTm="9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Procedure</a:t>
            </a:r>
            <a:endParaRPr sz="3600" dirty="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50" name="Google Shape;150;p28" descr="Student using ChatGPT to get feedback on writing"/>
          <p:cNvPicPr preferRelativeResize="0"/>
          <p:nvPr/>
        </p:nvPicPr>
        <p:blipFill rotWithShape="1">
          <a:blip r:embed="rId6">
            <a:alphaModFix/>
          </a:blip>
          <a:srcRect l="19413" r="39342"/>
          <a:stretch/>
        </p:blipFill>
        <p:spPr>
          <a:xfrm>
            <a:off x="628650" y="1291749"/>
            <a:ext cx="2162100" cy="3495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1" name="Google Shape;151;p28"/>
          <p:cNvSpPr txBox="1"/>
          <p:nvPr/>
        </p:nvSpPr>
        <p:spPr>
          <a:xfrm>
            <a:off x="2954207" y="1268043"/>
            <a:ext cx="5976543" cy="34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 Individually, enter your original texts into our university’s ChatAI. Prompt the AI step by step: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correct the grammar in this text. </a:t>
            </a:r>
            <a:b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make any other changes.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make word choice suggestions in this text. Do not make any other changes.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-34925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correct the punctuation in this text. </a:t>
            </a:r>
            <a:b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make any other changes.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AAD4A71-3C33-E343-CC89-B33630986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34"/>
    </mc:Choice>
    <mc:Fallback>
      <p:transition spd="slow" advTm="6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Procedure</a:t>
            </a:r>
            <a:endParaRPr sz="36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C31983A-E371-4859-A72E-E41B98E16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5091" y="1159728"/>
            <a:ext cx="5568295" cy="3869472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/>
              <a:t>Individually: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6. Think critically about the AI’s output: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2100" dirty="0"/>
              <a:t>Does the text make sense?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2100" dirty="0"/>
              <a:t>Are there mistakes in the AI text?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2100" dirty="0"/>
              <a:t>Did the AI do what you asked it to do?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7</a:t>
            </a:r>
            <a:r>
              <a:rPr lang="en-US" sz="2400" dirty="0">
                <a:solidFill>
                  <a:schemeClr val="dk1"/>
                </a:solidFill>
                <a:sym typeface="Calibri"/>
              </a:rPr>
              <a:t>. </a:t>
            </a:r>
            <a:r>
              <a:rPr lang="en-US" sz="2400" dirty="0"/>
              <a:t>C</a:t>
            </a:r>
            <a:r>
              <a:rPr lang="en-US" sz="2400" dirty="0">
                <a:solidFill>
                  <a:schemeClr val="dk1"/>
                </a:solidFill>
                <a:sym typeface="Calibri"/>
              </a:rPr>
              <a:t>onsider </a:t>
            </a:r>
            <a:r>
              <a:rPr lang="en-US" sz="2400" dirty="0"/>
              <a:t>which</a:t>
            </a:r>
            <a:r>
              <a:rPr lang="en-US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US" sz="2400" dirty="0"/>
              <a:t>suggestions for improvement from your study buddy and AI you want to take. Revise your original text.</a:t>
            </a:r>
            <a:endParaRPr lang="en-US" sz="2400" dirty="0">
              <a:solidFill>
                <a:schemeClr val="dk1"/>
              </a:solidFill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7592FA-CC62-1314-16E9-941996FBAF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667" t="10021" r="3994" b="11904"/>
          <a:stretch>
            <a:fillRect/>
          </a:stretch>
        </p:blipFill>
        <p:spPr>
          <a:xfrm flipH="1">
            <a:off x="774106" y="1268044"/>
            <a:ext cx="2405529" cy="3543001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9F8767D2-67C1-0D43-0B90-F185F93C1D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42"/>
    </mc:Choice>
    <mc:Fallback>
      <p:transition spd="slow" advTm="6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08CBC201-0256-7A22-F5DE-1C7A26817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 descr="Two students discussing their takeaways">
            <a:extLst>
              <a:ext uri="{FF2B5EF4-FFF2-40B4-BE49-F238E27FC236}">
                <a16:creationId xmlns:a16="http://schemas.microsoft.com/office/drawing/2014/main" id="{0F21F469-6D12-158C-9B9B-8F26EB41E8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69" r="4461" b="79"/>
          <a:stretch/>
        </p:blipFill>
        <p:spPr>
          <a:xfrm>
            <a:off x="681450" y="1268044"/>
            <a:ext cx="2259900" cy="3543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7" name="Google Shape;157;p29">
            <a:extLst>
              <a:ext uri="{FF2B5EF4-FFF2-40B4-BE49-F238E27FC236}">
                <a16:creationId xmlns:a16="http://schemas.microsoft.com/office/drawing/2014/main" id="{52401C79-1060-CD93-6C64-260DC671B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Procedure</a:t>
            </a:r>
            <a:endParaRPr sz="36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E6F0A2-5A7F-F29A-83BB-A5591F513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151" y="1159728"/>
            <a:ext cx="6016846" cy="3983772"/>
          </a:xfrm>
        </p:spPr>
        <p:txBody>
          <a:bodyPr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8</a:t>
            </a:r>
            <a:r>
              <a:rPr lang="en-US" sz="2400" dirty="0">
                <a:solidFill>
                  <a:schemeClr val="dk1"/>
                </a:solidFill>
                <a:sym typeface="Calibri"/>
              </a:rPr>
              <a:t>.  Together, share your revised texts and discuss your takeaways from </a:t>
            </a:r>
            <a:r>
              <a:rPr lang="en-US" sz="2400" dirty="0"/>
              <a:t>working</a:t>
            </a:r>
            <a:r>
              <a:rPr lang="en-US" sz="2400" dirty="0">
                <a:solidFill>
                  <a:schemeClr val="dk1"/>
                </a:solidFill>
                <a:sym typeface="Calibri"/>
              </a:rPr>
              <a:t> through the procedure: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dk1"/>
                </a:solidFill>
                <a:sym typeface="Calibri"/>
              </a:rPr>
              <a:t>What kind(s) of feedback was useful from each source (human and AI)?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What other feedback might you ask from each source?</a:t>
            </a:r>
            <a:endParaRPr lang="en-US" sz="2000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How skilled are you as writers in the language? Are you </a:t>
            </a:r>
            <a:r>
              <a:rPr lang="en-US" sz="2100" dirty="0"/>
              <a:t>native speakers or language learners? How might your language proficiency have affected your ability to use the feedback effectively?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dk1"/>
                </a:solidFill>
                <a:sym typeface="Calibri"/>
              </a:rPr>
              <a:t>What step(s) from this procedure will you try out again in another writing project?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/>
              <a:t>9.   </a:t>
            </a:r>
            <a:r>
              <a:rPr lang="en-US" sz="2300" b="1" dirty="0"/>
              <a:t>Suggestion: </a:t>
            </a:r>
            <a:r>
              <a:rPr lang="en-US" sz="2300" dirty="0"/>
              <a:t>Try the entire procedure again</a:t>
            </a:r>
            <a:br>
              <a:rPr lang="en-US" sz="2300" dirty="0"/>
            </a:br>
            <a:r>
              <a:rPr lang="en-US" sz="2300" dirty="0"/>
              <a:t>      in a different language.</a:t>
            </a:r>
            <a:endParaRPr lang="en-US" sz="2300" dirty="0">
              <a:solidFill>
                <a:schemeClr val="dk1"/>
              </a:solidFill>
              <a:sym typeface="Calibri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0A75FAD-14A1-9533-61A9-B1ED38B638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56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48"/>
    </mc:Choice>
    <mc:Fallback>
      <p:transition spd="slow" advTm="142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47CF0AF-0285-7163-E458-21905BE783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136"/>
          <a:stretch>
            <a:fillRect/>
          </a:stretch>
        </p:blipFill>
        <p:spPr>
          <a:xfrm>
            <a:off x="681450" y="1268044"/>
            <a:ext cx="2259900" cy="361145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818DEF8-E793-4BFB-A31C-A8177906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latin typeface="Cabin" panose="020B0604020202020204" charset="0"/>
              </a:rPr>
              <a:t>Sample Writing Prompts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CA0BFF-6C6D-4DB4-83E0-69F1C85FA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5620" y="1188720"/>
            <a:ext cx="5836920" cy="3680936"/>
          </a:xfrm>
        </p:spPr>
        <p:txBody>
          <a:bodyPr>
            <a:normAutofit/>
          </a:bodyPr>
          <a:lstStyle/>
          <a:p>
            <a:pPr marL="139700" indent="0">
              <a:buSzPct val="100000"/>
              <a:buNone/>
            </a:pPr>
            <a:r>
              <a:rPr lang="en" sz="2800" noProof="0" dirty="0"/>
              <a:t>Choose </a:t>
            </a:r>
            <a:r>
              <a:rPr lang="en" sz="2800" u="sng" noProof="0" dirty="0"/>
              <a:t>one</a:t>
            </a:r>
            <a:r>
              <a:rPr lang="en" sz="2800" noProof="0" dirty="0"/>
              <a:t> of the following prompts. Respond to it in one paragraph.</a:t>
            </a:r>
          </a:p>
          <a:p>
            <a:pPr marL="654050" indent="-514350">
              <a:buSzPct val="100000"/>
              <a:buFont typeface="+mj-lt"/>
              <a:buAutoNum type="arabicPeriod"/>
            </a:pPr>
            <a:r>
              <a:rPr lang="en-US" dirty="0"/>
              <a:t>Describe a time when your curiosity led you to learn something unexpected. What did you discover?</a:t>
            </a:r>
          </a:p>
          <a:p>
            <a:pPr marL="654050" indent="-514350">
              <a:buSzPct val="100000"/>
              <a:buFont typeface="+mj-lt"/>
              <a:buAutoNum type="arabicPeriod"/>
            </a:pPr>
            <a:r>
              <a:rPr lang="en-US" dirty="0"/>
              <a:t>Describe a recent challenge you faced in your studies. What did you learn about yourself through that experience?</a:t>
            </a:r>
            <a:endParaRPr lang="en" sz="2800" dirty="0"/>
          </a:p>
          <a:p>
            <a:pPr marL="654050" indent="-514350">
              <a:buSzPct val="100000"/>
              <a:buFont typeface="+mj-lt"/>
              <a:buAutoNum type="arabicPeriod"/>
            </a:pPr>
            <a:r>
              <a:rPr lang="en" dirty="0"/>
              <a:t>If you could redesign one course you</a:t>
            </a:r>
            <a:r>
              <a:rPr lang="en-US" dirty="0"/>
              <a:t>’ve taken, what would you change and why?</a:t>
            </a:r>
            <a:endParaRPr lang="e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FDE810F-B770-1033-CD53-6C7CCB32F7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87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73"/>
    </mc:Choice>
    <mc:Fallback>
      <p:transition spd="slow" advTm="3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05AE8DF7-DB45-6252-3B49-ECAA21DF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 descr="gold nugget">
            <a:extLst>
              <a:ext uri="{FF2B5EF4-FFF2-40B4-BE49-F238E27FC236}">
                <a16:creationId xmlns:a16="http://schemas.microsoft.com/office/drawing/2014/main" id="{565D2746-DE69-D5FE-E2BB-D94AD3ADD42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528943" cy="4705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>
            <a:extLst>
              <a:ext uri="{FF2B5EF4-FFF2-40B4-BE49-F238E27FC236}">
                <a16:creationId xmlns:a16="http://schemas.microsoft.com/office/drawing/2014/main" id="{0643EF70-DB38-FA02-64DA-960FA5E11B19}"/>
              </a:ext>
            </a:extLst>
          </p:cNvPr>
          <p:cNvSpPr txBox="1"/>
          <p:nvPr/>
        </p:nvSpPr>
        <p:spPr>
          <a:xfrm>
            <a:off x="3921900" y="1003725"/>
            <a:ext cx="50493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AI Nugget: </a:t>
            </a:r>
            <a:endParaRPr sz="36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Human vs. AI Feedback on Writing</a:t>
            </a:r>
            <a:endParaRPr sz="26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5" name="Google Shape;135;p26">
            <a:extLst>
              <a:ext uri="{FF2B5EF4-FFF2-40B4-BE49-F238E27FC236}">
                <a16:creationId xmlns:a16="http://schemas.microsoft.com/office/drawing/2014/main" id="{D8B518D4-D990-2F6F-EDBB-85F8160DF96D}"/>
              </a:ext>
            </a:extLst>
          </p:cNvPr>
          <p:cNvSpPr txBox="1"/>
          <p:nvPr/>
        </p:nvSpPr>
        <p:spPr>
          <a:xfrm>
            <a:off x="99475" y="4505750"/>
            <a:ext cx="36348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86"/>
                </a:solidFill>
                <a:latin typeface="Calibri"/>
                <a:ea typeface="Calibri"/>
                <a:cs typeface="Calibri"/>
                <a:sym typeface="Calibri"/>
              </a:rPr>
              <a:t>By I, Gump Stump, CC BY-SA 3.0, </a:t>
            </a:r>
            <a:r>
              <a:rPr lang="en" sz="700" u="sng">
                <a:solidFill>
                  <a:srgbClr val="FFFF86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https://commons.wikimedia.org/w/index.php?curid=5866917</a:t>
            </a:r>
            <a:r>
              <a:rPr lang="en" sz="700">
                <a:solidFill>
                  <a:srgbClr val="FFFF8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00">
              <a:solidFill>
                <a:srgbClr val="FFFF86"/>
              </a:solidFill>
            </a:endParaRPr>
          </a:p>
        </p:txBody>
      </p:sp>
      <p:sp>
        <p:nvSpPr>
          <p:cNvPr id="136" name="Google Shape;136;p26">
            <a:extLst>
              <a:ext uri="{FF2B5EF4-FFF2-40B4-BE49-F238E27FC236}">
                <a16:creationId xmlns:a16="http://schemas.microsoft.com/office/drawing/2014/main" id="{0C05A90E-6491-AB7B-7569-13384E478409}"/>
              </a:ext>
            </a:extLst>
          </p:cNvPr>
          <p:cNvSpPr txBox="1"/>
          <p:nvPr/>
        </p:nvSpPr>
        <p:spPr>
          <a:xfrm>
            <a:off x="3921900" y="4369900"/>
            <a:ext cx="41067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Heather Kretschmer (ZESS)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FE850A4-CB08-3FD9-1186-BED5C3D10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38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3"/>
    </mc:Choice>
    <mc:Fallback>
      <p:transition spd="slow" advTm="18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6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4|7.4|15.7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5|28.9|14.4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3.1|16.3|1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6.7|11.7|16.6|1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3.2|11.7|27|49.5|1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3|9.3|8.2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769</Words>
  <Application>Microsoft Office PowerPoint</Application>
  <PresentationFormat>Bildschirmpräsentation (16:9)</PresentationFormat>
  <Paragraphs>81</Paragraphs>
  <Slides>9</Slides>
  <Notes>9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Calibri</vt:lpstr>
      <vt:lpstr>Arial</vt:lpstr>
      <vt:lpstr>Cabin</vt:lpstr>
      <vt:lpstr>Simple Light</vt:lpstr>
      <vt:lpstr>Office</vt:lpstr>
      <vt:lpstr>PowerPoint-Präsentation</vt:lpstr>
      <vt:lpstr>PowerPoint-Präsentation</vt:lpstr>
      <vt:lpstr>Procedure</vt:lpstr>
      <vt:lpstr>Procedure</vt:lpstr>
      <vt:lpstr>Procedure</vt:lpstr>
      <vt:lpstr>Procedure</vt:lpstr>
      <vt:lpstr>Procedure</vt:lpstr>
      <vt:lpstr>Sample Writing Prompts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Kretschmer, Heather</cp:lastModifiedBy>
  <cp:revision>5</cp:revision>
  <dcterms:modified xsi:type="dcterms:W3CDTF">2026-03-26T10:13:56Z</dcterms:modified>
</cp:coreProperties>
</file>